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4" r:id="rId5"/>
    <p:sldId id="268" r:id="rId6"/>
    <p:sldId id="271" r:id="rId7"/>
    <p:sldId id="258" r:id="rId8"/>
    <p:sldId id="259" r:id="rId9"/>
    <p:sldId id="260" r:id="rId10"/>
    <p:sldId id="261" r:id="rId11"/>
    <p:sldId id="269" r:id="rId12"/>
    <p:sldId id="270" r:id="rId13"/>
    <p:sldId id="262" r:id="rId14"/>
    <p:sldId id="285" r:id="rId15"/>
    <p:sldId id="263" r:id="rId16"/>
    <p:sldId id="291" r:id="rId17"/>
    <p:sldId id="264" r:id="rId18"/>
    <p:sldId id="265" r:id="rId19"/>
    <p:sldId id="266" r:id="rId20"/>
    <p:sldId id="267" r:id="rId21"/>
    <p:sldId id="272" r:id="rId22"/>
    <p:sldId id="273" r:id="rId23"/>
    <p:sldId id="286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5A1B-C74D-435C-A50B-349EBF5A553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6113-4CF2-415B-B3C2-B5AB2ACCA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8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5A1B-C74D-435C-A50B-349EBF5A553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6113-4CF2-415B-B3C2-B5AB2ACCA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7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5A1B-C74D-435C-A50B-349EBF5A553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6113-4CF2-415B-B3C2-B5AB2ACCA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7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5A1B-C74D-435C-A50B-349EBF5A553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6113-4CF2-415B-B3C2-B5AB2ACCA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0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5A1B-C74D-435C-A50B-349EBF5A553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6113-4CF2-415B-B3C2-B5AB2ACCA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4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5A1B-C74D-435C-A50B-349EBF5A553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6113-4CF2-415B-B3C2-B5AB2ACCA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5A1B-C74D-435C-A50B-349EBF5A553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6113-4CF2-415B-B3C2-B5AB2ACCA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34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5A1B-C74D-435C-A50B-349EBF5A553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6113-4CF2-415B-B3C2-B5AB2ACCA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5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5A1B-C74D-435C-A50B-349EBF5A553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6113-4CF2-415B-B3C2-B5AB2ACCA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20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5A1B-C74D-435C-A50B-349EBF5A553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6113-4CF2-415B-B3C2-B5AB2ACCA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1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F5A1B-C74D-435C-A50B-349EBF5A553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6113-4CF2-415B-B3C2-B5AB2ACCA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4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5A1B-C74D-435C-A50B-349EBF5A5535}" type="datetimeFigureOut">
              <a:rPr lang="ru-RU" smtClean="0"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C6113-4CF2-415B-B3C2-B5AB2ACCA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p-digest.ru/wp-content/uploads/2015/12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57" y="1052736"/>
            <a:ext cx="6435403" cy="48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51921" y="5661248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Управление рисками предприятия Службой Безопасности</a:t>
            </a:r>
          </a:p>
          <a:p>
            <a:r>
              <a:rPr lang="ru-RU" sz="1000" dirty="0" smtClean="0"/>
              <a:t>07.02.2017г.</a:t>
            </a:r>
            <a:endParaRPr lang="ru-RU" sz="1000" dirty="0"/>
          </a:p>
          <a:p>
            <a:r>
              <a:rPr lang="ru-RU" sz="1000" dirty="0" smtClean="0"/>
              <a:t>Роман В. </a:t>
            </a:r>
            <a:r>
              <a:rPr lang="ru-RU" sz="1000" dirty="0" err="1" smtClean="0"/>
              <a:t>Ромачев</a:t>
            </a:r>
            <a:endParaRPr lang="ru-RU" sz="1000" dirty="0" smtClean="0"/>
          </a:p>
          <a:p>
            <a:r>
              <a:rPr lang="ru-RU" sz="1000" dirty="0" smtClean="0"/>
              <a:t>Генеральный директор</a:t>
            </a:r>
          </a:p>
          <a:p>
            <a:r>
              <a:rPr lang="ru-RU" sz="1000" dirty="0" smtClean="0"/>
              <a:t>Частной Разведывательной Компании</a:t>
            </a:r>
          </a:p>
          <a:p>
            <a:r>
              <a:rPr lang="ru-RU" sz="1000" dirty="0" smtClean="0"/>
              <a:t>Р-Техно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582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289" y="1844824"/>
            <a:ext cx="7800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Проблемы управления рисками</a:t>
            </a:r>
          </a:p>
          <a:p>
            <a:pPr algn="ctr"/>
            <a:endParaRPr lang="ru-RU" sz="2400" b="1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ru-RU" sz="2400" dirty="0" smtClean="0"/>
              <a:t>Отчетность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Как были потрачены средства?</a:t>
            </a:r>
          </a:p>
          <a:p>
            <a:pPr algn="ctr"/>
            <a:r>
              <a:rPr lang="ru-RU" sz="2400" dirty="0" smtClean="0"/>
              <a:t>Что это дало? Какой эффект?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00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289" y="1844824"/>
            <a:ext cx="78009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Проблемы управления рисками</a:t>
            </a:r>
          </a:p>
          <a:p>
            <a:pPr algn="ctr"/>
            <a:endParaRPr lang="ru-RU" sz="2400" b="1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ru-RU" sz="2400" dirty="0" smtClean="0"/>
              <a:t>Понятийный аппарат и образование риск-менеджеров, как библейское придание о «Вавилонской башне» мешает «говорить на одном языке».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Юристы, экономисты, технари, математики говорят на разных языках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4370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289" y="1844824"/>
            <a:ext cx="7800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Проблемы управления рисками</a:t>
            </a:r>
          </a:p>
          <a:p>
            <a:pPr algn="ctr"/>
            <a:endParaRPr lang="ru-RU" sz="2400" b="1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ru-RU" sz="2400" dirty="0" smtClean="0"/>
              <a:t>Охват участников РМ</a:t>
            </a:r>
          </a:p>
          <a:p>
            <a:endParaRPr lang="ru-RU" sz="2400" dirty="0" smtClean="0"/>
          </a:p>
          <a:p>
            <a:pPr algn="ctr"/>
            <a:r>
              <a:rPr lang="ru-RU" sz="2400" dirty="0" smtClean="0"/>
              <a:t>Каждый член коллектива компании – источник информации </a:t>
            </a:r>
            <a:r>
              <a:rPr lang="ru-RU" sz="2400" smtClean="0"/>
              <a:t>о рисках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2492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752"/>
            <a:ext cx="3382936" cy="4036666"/>
          </a:xfrm>
          <a:prstGeom prst="rect">
            <a:avLst/>
          </a:prstGeom>
          <a:noFill/>
          <a:ln w="9525">
            <a:solidFill>
              <a:schemeClr val="bg1">
                <a:lumMod val="50000"/>
                <a:alpha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340768"/>
            <a:ext cx="41566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Опыт компании Роснефть</a:t>
            </a:r>
          </a:p>
          <a:p>
            <a:pPr eaLnBrk="0" hangingPunct="0"/>
            <a:r>
              <a:rPr lang="ru-RU" b="1" dirty="0" smtClean="0"/>
              <a:t>Запрос </a:t>
            </a:r>
            <a:r>
              <a:rPr lang="ru-RU" b="1" dirty="0"/>
              <a:t>предложений №</a:t>
            </a:r>
            <a:r>
              <a:rPr lang="ru-RU" b="1" dirty="0" smtClean="0"/>
              <a:t>798-РН-14_41-4</a:t>
            </a:r>
          </a:p>
          <a:p>
            <a:pPr eaLnBrk="0" hangingPunct="0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23070" y="2132856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Основным недостатком существующих бизнес-процессов является значительные затраты ручного труда, направленные на формирование различных отчетов (донесений, справок-докладов  и т.д.), которое занимает значительную часть времени дежурного во время смены.</a:t>
            </a:r>
          </a:p>
          <a:p>
            <a:r>
              <a:rPr lang="ru-RU" sz="1400" dirty="0"/>
              <a:t>В частности, значительное количество времени тратится на следующие виды деятельности: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ручной перенос данных из различных источников в типовые шаблоны отчетов;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дублирование отчетов с последующим внесением в них актуальных изменений (обновление версий);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организации структуры папок для хранения большего количества генерируемых документов.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296" y="5301208"/>
            <a:ext cx="7921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Главный недостаток – это отсутствие единой комплексной информационной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404009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3599" y="1772816"/>
            <a:ext cx="16561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задачи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53144" y="4221088"/>
            <a:ext cx="16561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отчета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50384" y="2831157"/>
            <a:ext cx="16561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Сбор информации из внутрикорпоративных источников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53144" y="2255093"/>
            <a:ext cx="16561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Сбор информации из внешних и открытых источников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33989" y="3407221"/>
            <a:ext cx="16561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Анализ</a:t>
            </a:r>
            <a:endParaRPr lang="ru-RU" sz="1400" dirty="0"/>
          </a:p>
        </p:txBody>
      </p:sp>
      <p:cxnSp>
        <p:nvCxnSpPr>
          <p:cNvPr id="13" name="Прямая со стрелкой 12"/>
          <p:cNvCxnSpPr>
            <a:stCxn id="7" idx="3"/>
            <a:endCxn id="11" idx="1"/>
          </p:cNvCxnSpPr>
          <p:nvPr/>
        </p:nvCxnSpPr>
        <p:spPr>
          <a:xfrm>
            <a:off x="2149783" y="2348880"/>
            <a:ext cx="603361" cy="482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1" idx="3"/>
            <a:endCxn id="10" idx="1"/>
          </p:cNvCxnSpPr>
          <p:nvPr/>
        </p:nvCxnSpPr>
        <p:spPr>
          <a:xfrm>
            <a:off x="4409328" y="2831157"/>
            <a:ext cx="541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3"/>
            <a:endCxn id="12" idx="1"/>
          </p:cNvCxnSpPr>
          <p:nvPr/>
        </p:nvCxnSpPr>
        <p:spPr>
          <a:xfrm>
            <a:off x="6606568" y="3407221"/>
            <a:ext cx="427421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2" idx="2"/>
          </p:cNvCxnSpPr>
          <p:nvPr/>
        </p:nvCxnSpPr>
        <p:spPr>
          <a:xfrm>
            <a:off x="7862081" y="4559349"/>
            <a:ext cx="0" cy="237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 rot="896715">
            <a:off x="2597411" y="1773773"/>
            <a:ext cx="4480525" cy="2374207"/>
          </a:xfrm>
          <a:prstGeom prst="ellipse">
            <a:avLst/>
          </a:prstGeom>
          <a:gradFill>
            <a:gsLst>
              <a:gs pos="37000">
                <a:schemeClr val="accent3">
                  <a:tint val="50000"/>
                  <a:satMod val="300000"/>
                  <a:alpha val="3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Сбор информации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cxnSp>
        <p:nvCxnSpPr>
          <p:cNvPr id="18" name="Прямая со стрелкой 17"/>
          <p:cNvCxnSpPr>
            <a:endCxn id="9" idx="3"/>
          </p:cNvCxnSpPr>
          <p:nvPr/>
        </p:nvCxnSpPr>
        <p:spPr>
          <a:xfrm flipH="1">
            <a:off x="4409328" y="4797152"/>
            <a:ext cx="34527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9" idx="1"/>
          </p:cNvCxnSpPr>
          <p:nvPr/>
        </p:nvCxnSpPr>
        <p:spPr>
          <a:xfrm flipH="1">
            <a:off x="1321691" y="4797152"/>
            <a:ext cx="1431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2"/>
          </p:cNvCxnSpPr>
          <p:nvPr/>
        </p:nvCxnSpPr>
        <p:spPr>
          <a:xfrm flipV="1">
            <a:off x="1321691" y="2924944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" y="123617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Разведывательный цикл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1016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098269"/>
              </p:ext>
            </p:extLst>
          </p:nvPr>
        </p:nvGraphicFramePr>
        <p:xfrm>
          <a:off x="1475656" y="1756349"/>
          <a:ext cx="5976392" cy="390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Visio" r:id="rId5" imgW="8326877" imgH="5434642" progId="Visio.Drawing.11">
                  <p:embed/>
                </p:oleObj>
              </mc:Choice>
              <mc:Fallback>
                <p:oleObj name="Visio" r:id="rId5" imgW="8326877" imgH="5434642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56349"/>
                        <a:ext cx="5976392" cy="3904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14946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Базовый цикл управления рисками </a:t>
            </a:r>
            <a:r>
              <a:rPr lang="ru-RU" b="1" dirty="0" smtClean="0"/>
              <a:t>компании схож с разведывательным циклом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00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59208" y="1340768"/>
            <a:ext cx="2727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Формирование команды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288" y="1950813"/>
            <a:ext cx="856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 команду риск-менеджеров обязаны входить все лица обладающие максимальной компетенцией по проблеме и имеющие максимальный уровень доступа к корпоративной информации </a:t>
            </a:r>
            <a:endParaRPr lang="ru-RU" sz="1400" dirty="0"/>
          </a:p>
        </p:txBody>
      </p:sp>
      <p:pic>
        <p:nvPicPr>
          <p:cNvPr id="22530" name="Picture 2" descr="Картинки по запросу баран на новые воро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55" y="2564904"/>
            <a:ext cx="3061602" cy="27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53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1790" y="1340768"/>
            <a:ext cx="8682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Формирование единого справочника-словаря понятий и определений в коллективе</a:t>
            </a:r>
          </a:p>
        </p:txBody>
      </p:sp>
      <p:pic>
        <p:nvPicPr>
          <p:cNvPr id="7172" name="Picture 4" descr="https://upload.wikimedia.org/wikipedia/commons/thumb/9/94/WLANL_-_thedogg_-_Toren_van_Babel%2C_Bruegel_%28circa_1565%29.jpg/1280px-WLANL_-_thedogg_-_Toren_van_Babel%2C_Bruegel_%28circa_1565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46" y="1999598"/>
            <a:ext cx="3842520" cy="301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92488" y="195081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Команда занимающая риск-менеджментом на предприятии должна говорить на одном языке!</a:t>
            </a:r>
            <a:endParaRPr lang="ru-RU" sz="1400" dirty="0"/>
          </a:p>
        </p:txBody>
      </p:sp>
      <p:pic>
        <p:nvPicPr>
          <p:cNvPr id="7174" name="Picture 6" descr="http://refeteka.ru/images/r/9/0/6/906b6fe9b8837721e4a7cf2e38e2be6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34" y="2616437"/>
            <a:ext cx="2745482" cy="25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4983733" y="2474986"/>
            <a:ext cx="2992884" cy="2736304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860032" y="2474986"/>
            <a:ext cx="3240360" cy="2898230"/>
          </a:xfrm>
          <a:prstGeom prst="line">
            <a:avLst/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09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bigslide.ru/images/17/16487/960/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1"/>
            <a:ext cx="5472608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36961" y="1340768"/>
            <a:ext cx="3850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Опыт компании Норильский Никель</a:t>
            </a:r>
          </a:p>
          <a:p>
            <a:pPr eaLnBrk="0" hangingPunc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09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bigslide.ru/images/17/16487/960/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58770"/>
            <a:ext cx="5640625" cy="42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2303001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«Того</a:t>
            </a:r>
            <a:r>
              <a:rPr lang="ru-RU" sz="3200" b="1" i="1" dirty="0"/>
              <a:t>, кто не задумывается о далеких трудностях,</a:t>
            </a:r>
          </a:p>
          <a:p>
            <a:pPr algn="ctr"/>
            <a:r>
              <a:rPr lang="ru-RU" sz="3200" b="1" i="1" dirty="0"/>
              <a:t>поджидают близкие </a:t>
            </a:r>
            <a:r>
              <a:rPr lang="ru-RU" sz="3200" b="1" i="1" dirty="0" smtClean="0"/>
              <a:t>неприятности»</a:t>
            </a:r>
            <a:endParaRPr lang="ru-RU" sz="3200" b="1" i="1" dirty="0"/>
          </a:p>
          <a:p>
            <a:pPr algn="ctr"/>
            <a:r>
              <a:rPr lang="ru-RU" sz="3200" i="1" dirty="0"/>
              <a:t>(Конфуций)</a:t>
            </a:r>
          </a:p>
        </p:txBody>
      </p:sp>
    </p:spTree>
    <p:extLst>
      <p:ext uri="{BB962C8B-B14F-4D97-AF65-F5344CB8AC3E}">
        <p14:creationId xmlns:p14="http://schemas.microsoft.com/office/powerpoint/2010/main" val="6510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61523" y="1340768"/>
            <a:ext cx="2601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Опыт компании Р-Техно</a:t>
            </a:r>
          </a:p>
          <a:p>
            <a:pPr eaLnBrk="0" hangingPunct="0"/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5181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888"/>
            <a:ext cx="8425184" cy="252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09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73" y="1412776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1988840"/>
            <a:ext cx="8137152" cy="289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525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doeasy.ru/wp-content/uploads/2014/03/3838_novyi_biznes_riski_i_ih_snizhe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3" y="1772816"/>
            <a:ext cx="5484912" cy="365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86630" y="1340768"/>
            <a:ext cx="5570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Идентификация риска</a:t>
            </a:r>
            <a:r>
              <a:rPr lang="en-US" b="1" dirty="0" smtClean="0"/>
              <a:t> </a:t>
            </a:r>
            <a:r>
              <a:rPr lang="ru-RU" b="1" dirty="0" smtClean="0"/>
              <a:t>методом «Мозгового штурма»</a:t>
            </a:r>
          </a:p>
          <a:p>
            <a:pPr eaLnBrk="0" hangingPunct="0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28184" y="1772816"/>
            <a:ext cx="2286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Целью мозгового штурма является создание подробного списка всех возможных, пусть даже самых фантастических и маловероятных, на первый взгляд, рисков проекта или процесса. Важно отметить, что на собрании, посвященному самому Мозговому штурму, не разрабатывается реестр рисков. Цель собрания разработать список рисков.</a:t>
            </a:r>
          </a:p>
        </p:txBody>
      </p:sp>
    </p:spTree>
    <p:extLst>
      <p:ext uri="{BB962C8B-B14F-4D97-AF65-F5344CB8AC3E}">
        <p14:creationId xmlns:p14="http://schemas.microsoft.com/office/powerpoint/2010/main" val="1479525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87531" y="1340768"/>
            <a:ext cx="4368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Идентификация риска</a:t>
            </a:r>
            <a:r>
              <a:rPr lang="en-US" b="1" dirty="0" smtClean="0"/>
              <a:t> </a:t>
            </a:r>
            <a:r>
              <a:rPr lang="ru-RU" b="1" dirty="0" smtClean="0"/>
              <a:t>методом «</a:t>
            </a:r>
            <a:r>
              <a:rPr lang="en-US" b="1" dirty="0" smtClean="0"/>
              <a:t>Delphi</a:t>
            </a:r>
            <a:r>
              <a:rPr lang="ru-RU" b="1" dirty="0" smtClean="0"/>
              <a:t>»</a:t>
            </a:r>
          </a:p>
          <a:p>
            <a:pPr eaLnBrk="0" hangingPunct="0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1772816"/>
            <a:ext cx="81188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Эта методика также относится </a:t>
            </a:r>
            <a:r>
              <a:rPr lang="ru-RU" sz="1400" dirty="0" smtClean="0"/>
              <a:t>к </a:t>
            </a:r>
            <a:r>
              <a:rPr lang="ru-RU" sz="1400" dirty="0"/>
              <a:t>группе методов экспертного оценивания. Она более </a:t>
            </a:r>
            <a:r>
              <a:rPr lang="ru-RU" sz="1400" dirty="0" err="1"/>
              <a:t>ресурсотребовательная</a:t>
            </a:r>
            <a:r>
              <a:rPr lang="ru-RU" sz="1400" dirty="0"/>
              <a:t>, по сравнению с методом мозгового штурма, поскольку выполняется в несколько операций. Первым этапом проводится письменный опрос участников команды, затем полученные данные подвергаются более подробному анализу и обобщаются сторонними лицами, а уже потом вновь рассылаются экспертам в виде интегрированного списка рисков для дальнейших комментариев. Данный метод позволяет проанализировать риски несколько раз, систематизировать их, автоматически отодвигая незначительные на второй план. Консенсус и список рисков получается через несколько итераций этого процесса. В методе </a:t>
            </a:r>
            <a:r>
              <a:rPr lang="ru-RU" sz="1400" dirty="0" err="1" smtClean="0"/>
              <a:t>De</a:t>
            </a:r>
            <a:r>
              <a:rPr lang="en-US" sz="1400" dirty="0" smtClean="0"/>
              <a:t>l</a:t>
            </a:r>
            <a:r>
              <a:rPr lang="ru-RU" sz="1400" dirty="0" err="1" smtClean="0"/>
              <a:t>phi</a:t>
            </a:r>
            <a:r>
              <a:rPr lang="ru-RU" sz="1400" dirty="0" smtClean="0"/>
              <a:t> </a:t>
            </a:r>
            <a:r>
              <a:rPr lang="ru-RU" sz="1400" dirty="0"/>
              <a:t>исключается давление со стороны коллег и боязнь неловкого положения при высказывании идеи. Главными преимущества метода является исключение возможности доминирования одной личности, метод может проводиться дистанционно, к примеру, через электронную почту, нивелируется возможность «не зрелой» оценки.</a:t>
            </a:r>
          </a:p>
        </p:txBody>
      </p:sp>
    </p:spTree>
    <p:extLst>
      <p:ext uri="{BB962C8B-B14F-4D97-AF65-F5344CB8AC3E}">
        <p14:creationId xmlns:p14="http://schemas.microsoft.com/office/powerpoint/2010/main" val="3147749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3" descr="a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00213"/>
            <a:ext cx="4391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355976" y="1629962"/>
            <a:ext cx="4542893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dirty="0"/>
              <a:t>В системе «</a:t>
            </a:r>
            <a:r>
              <a:rPr lang="ru-RU" altLang="ru-RU" dirty="0" err="1"/>
              <a:t>Рискограф</a:t>
            </a:r>
            <a:r>
              <a:rPr lang="ru-RU" altLang="ru-RU" dirty="0"/>
              <a:t>» для визуального представления оценки риска применяются следующие цветовые гаммы</a:t>
            </a:r>
            <a:r>
              <a:rPr lang="ru-RU" altLang="ru-RU" dirty="0" smtClean="0"/>
              <a:t>:</a:t>
            </a:r>
          </a:p>
          <a:p>
            <a:endParaRPr lang="ru-RU" altLang="ru-RU" dirty="0"/>
          </a:p>
          <a:p>
            <a:endParaRPr lang="ru-RU" altLang="ru-RU" dirty="0" smtClean="0"/>
          </a:p>
          <a:p>
            <a:endParaRPr lang="ru-RU" altLang="ru-RU" dirty="0"/>
          </a:p>
          <a:p>
            <a:pPr lvl="1"/>
            <a:r>
              <a:rPr lang="ru-RU" altLang="ru-RU" sz="1600" dirty="0"/>
              <a:t>Красный – критические </a:t>
            </a:r>
            <a:r>
              <a:rPr lang="ru-RU" altLang="ru-RU" sz="1600" dirty="0" smtClean="0"/>
              <a:t>риски</a:t>
            </a:r>
            <a:endParaRPr lang="ru-RU" altLang="ru-RU" sz="1600" dirty="0"/>
          </a:p>
          <a:p>
            <a:pPr lvl="1"/>
            <a:r>
              <a:rPr lang="ru-RU" altLang="ru-RU" sz="1600" dirty="0"/>
              <a:t>Оранжевый – опасные риски</a:t>
            </a:r>
          </a:p>
          <a:p>
            <a:pPr lvl="1"/>
            <a:r>
              <a:rPr lang="ru-RU" altLang="ru-RU" sz="1600" dirty="0"/>
              <a:t>Желтый – средние риски</a:t>
            </a:r>
          </a:p>
          <a:p>
            <a:pPr lvl="1"/>
            <a:r>
              <a:rPr lang="ru-RU" altLang="ru-RU" sz="1600" dirty="0"/>
              <a:t>Светло-зеленый – риски с низким значением</a:t>
            </a:r>
          </a:p>
          <a:p>
            <a:pPr lvl="1"/>
            <a:r>
              <a:rPr lang="ru-RU" altLang="ru-RU" sz="1600" dirty="0"/>
              <a:t>Темно-зеленый – малозначительные риски</a:t>
            </a:r>
          </a:p>
        </p:txBody>
      </p:sp>
      <p:pic>
        <p:nvPicPr>
          <p:cNvPr id="9" name="Picture 14" descr="шкал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82" y="3282950"/>
            <a:ext cx="4381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25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Object 31"/>
          <p:cNvGraphicFramePr>
            <a:graphicFrameLocks noChangeAspect="1"/>
          </p:cNvGraphicFramePr>
          <p:nvPr/>
        </p:nvGraphicFramePr>
        <p:xfrm>
          <a:off x="468313" y="2420938"/>
          <a:ext cx="4038600" cy="283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Image" r:id="rId5" imgW="11974603" imgH="8393651" progId="Photoshop.Image.7">
                  <p:embed/>
                </p:oleObj>
              </mc:Choice>
              <mc:Fallback>
                <p:oleObj name="Image" r:id="rId5" imgW="11974603" imgH="8393651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420938"/>
                        <a:ext cx="4038600" cy="283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3"/>
          <p:cNvGraphicFramePr>
            <a:graphicFrameLocks noChangeAspect="1"/>
          </p:cNvGraphicFramePr>
          <p:nvPr/>
        </p:nvGraphicFramePr>
        <p:xfrm>
          <a:off x="4643438" y="2565400"/>
          <a:ext cx="4249737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Image" r:id="rId7" imgW="11885714" imgH="7720635" progId="Photoshop.Image.7">
                  <p:embed/>
                </p:oleObj>
              </mc:Choice>
              <mc:Fallback>
                <p:oleObj name="Image" r:id="rId7" imgW="11885714" imgH="7720635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565400"/>
                        <a:ext cx="4249737" cy="276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291891" y="1340768"/>
            <a:ext cx="1560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Оценка риска</a:t>
            </a:r>
          </a:p>
        </p:txBody>
      </p:sp>
    </p:spTree>
    <p:extLst>
      <p:ext uri="{BB962C8B-B14F-4D97-AF65-F5344CB8AC3E}">
        <p14:creationId xmlns:p14="http://schemas.microsoft.com/office/powerpoint/2010/main" val="1479525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465263" y="1944688"/>
          <a:ext cx="6491287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Image" r:id="rId5" imgW="11860317" imgH="6273016" progId="Photoshop.Image.7">
                  <p:embed/>
                </p:oleObj>
              </mc:Choice>
              <mc:Fallback>
                <p:oleObj name="Image" r:id="rId5" imgW="11860317" imgH="6273016" progId="Photoshop.Image.7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3" y="1944688"/>
                        <a:ext cx="6491287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20715" y="1340768"/>
            <a:ext cx="1502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Карта рисков</a:t>
            </a:r>
          </a:p>
        </p:txBody>
      </p:sp>
    </p:spTree>
    <p:extLst>
      <p:ext uri="{BB962C8B-B14F-4D97-AF65-F5344CB8AC3E}">
        <p14:creationId xmlns:p14="http://schemas.microsoft.com/office/powerpoint/2010/main" val="1479525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918237"/>
              </p:ext>
            </p:extLst>
          </p:nvPr>
        </p:nvGraphicFramePr>
        <p:xfrm>
          <a:off x="3132460" y="1202531"/>
          <a:ext cx="5688012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Image" r:id="rId5" imgW="11847619" imgH="9434921" progId="Photoshop.Image.7">
                  <p:embed/>
                </p:oleObj>
              </mc:Choice>
              <mc:Fallback>
                <p:oleObj name="Image" r:id="rId5" imgW="11847619" imgH="9434921" progId="Photoshop.Image.7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460" y="1202531"/>
                        <a:ext cx="5688012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60266" y="1340768"/>
            <a:ext cx="342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Мониторинг, фиксация событий</a:t>
            </a:r>
          </a:p>
        </p:txBody>
      </p:sp>
    </p:spTree>
    <p:extLst>
      <p:ext uri="{BB962C8B-B14F-4D97-AF65-F5344CB8AC3E}">
        <p14:creationId xmlns:p14="http://schemas.microsoft.com/office/powerpoint/2010/main" val="1479525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57200" y="1900238"/>
          <a:ext cx="8229600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Image" r:id="rId5" imgW="11784127" imgH="3720635" progId="Photoshop.Image.7">
                  <p:embed/>
                </p:oleObj>
              </mc:Choice>
              <mc:Fallback>
                <p:oleObj name="Image" r:id="rId5" imgW="11784127" imgH="3720635" progId="Photoshop.Image.7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0238"/>
                        <a:ext cx="8229600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69190" y="1340768"/>
            <a:ext cx="2405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Интернет-мониторинг</a:t>
            </a:r>
          </a:p>
        </p:txBody>
      </p:sp>
    </p:spTree>
    <p:extLst>
      <p:ext uri="{BB962C8B-B14F-4D97-AF65-F5344CB8AC3E}">
        <p14:creationId xmlns:p14="http://schemas.microsoft.com/office/powerpoint/2010/main" val="1479525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64239" y="1340768"/>
            <a:ext cx="1815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/>
              <a:t>RSS-</a:t>
            </a:r>
            <a:r>
              <a:rPr lang="ru-RU" b="1" dirty="0" smtClean="0"/>
              <a:t>мониторинг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79388" y="1700213"/>
          <a:ext cx="8229600" cy="387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Image" r:id="rId5" imgW="11936508" imgH="5612698" progId="Photoshop.Image.7">
                  <p:embed/>
                </p:oleObj>
              </mc:Choice>
              <mc:Fallback>
                <p:oleObj name="Image" r:id="rId5" imgW="11936508" imgH="5612698" progId="Photoshop.Image.7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00213"/>
                        <a:ext cx="8229600" cy="387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52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289" y="1844824"/>
            <a:ext cx="78009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ПРЕДПРИНИМАТЕЛЬСКАЯ ДЕЯТЕЛЬНОСТЬ </a:t>
            </a:r>
            <a:r>
              <a:rPr lang="ru-RU" sz="2400" dirty="0" smtClean="0"/>
              <a:t>- самостоятельная, осуществляемая на свой </a:t>
            </a:r>
            <a:r>
              <a:rPr lang="ru-RU" sz="2400" b="1" dirty="0" smtClean="0">
                <a:solidFill>
                  <a:srgbClr val="FF0000"/>
                </a:solidFill>
              </a:rPr>
              <a:t>риск</a:t>
            </a:r>
            <a:r>
              <a:rPr lang="ru-RU" sz="2400" dirty="0" smtClean="0"/>
              <a:t> деятельность, направленная на систематическое получение </a:t>
            </a:r>
            <a:r>
              <a:rPr lang="ru-RU" sz="2400" b="1" dirty="0" smtClean="0">
                <a:solidFill>
                  <a:srgbClr val="00B050"/>
                </a:solidFill>
              </a:rPr>
              <a:t>прибыли</a:t>
            </a:r>
            <a:r>
              <a:rPr lang="ru-RU" sz="2400" dirty="0" smtClean="0"/>
              <a:t> от пользования имуществом, продажи товаров, выполнения работ или оказания услуг лицами, зарегистрированными в установленном законом порядке.</a:t>
            </a:r>
          </a:p>
          <a:p>
            <a:pPr algn="ctr"/>
            <a:r>
              <a:rPr lang="ru-RU" sz="2400" dirty="0" smtClean="0"/>
              <a:t>(п. 1 ст. 2 ГК РФ)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00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50030" y="1340768"/>
            <a:ext cx="2843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Отчеты: Источники рисков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331913" y="1628775"/>
          <a:ext cx="6346825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Image" r:id="rId5" imgW="11682540" imgH="7606349" progId="Photoshop.Image.7">
                  <p:embed/>
                </p:oleObj>
              </mc:Choice>
              <mc:Fallback>
                <p:oleObj name="Image" r:id="rId5" imgW="11682540" imgH="7606349" progId="Photoshop.Image.7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628775"/>
                        <a:ext cx="6346825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525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116013" y="1727200"/>
          <a:ext cx="6911975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Image" r:id="rId5" imgW="11809524" imgH="6742857" progId="Photoshop.Image.7">
                  <p:embed/>
                </p:oleObj>
              </mc:Choice>
              <mc:Fallback>
                <p:oleObj name="Image" r:id="rId5" imgW="11809524" imgH="6742857" progId="Photoshop.Image.7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727200"/>
                        <a:ext cx="6911975" cy="394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29785" y="1340768"/>
            <a:ext cx="208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Отчеты: </a:t>
            </a:r>
            <a:r>
              <a:rPr lang="ru-RU" b="1" dirty="0" err="1" smtClean="0"/>
              <a:t>Рискограф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479525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85515" y="1340768"/>
            <a:ext cx="2373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Отчеты: </a:t>
            </a:r>
            <a:r>
              <a:rPr lang="ru-RU" b="1" dirty="0" err="1" smtClean="0"/>
              <a:t>Рискограмма</a:t>
            </a:r>
            <a:endParaRPr lang="ru-RU" b="1" dirty="0" smtClean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50825" y="1916113"/>
          <a:ext cx="6264275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Image" r:id="rId5" imgW="11707937" imgH="7085714" progId="Photoshop.Image.7">
                  <p:embed/>
                </p:oleObj>
              </mc:Choice>
              <mc:Fallback>
                <p:oleObj name="Image" r:id="rId5" imgW="11707937" imgH="7085714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6113"/>
                        <a:ext cx="6264275" cy="379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16688" y="2440781"/>
            <a:ext cx="2411412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000" dirty="0" err="1"/>
              <a:t>Рискограмма</a:t>
            </a:r>
            <a:r>
              <a:rPr lang="ru-RU" altLang="ru-RU" sz="1000" dirty="0"/>
              <a:t> - цветовая матрица динамики рисков во временном срезе.</a:t>
            </a:r>
          </a:p>
          <a:p>
            <a:r>
              <a:rPr lang="ru-RU" altLang="ru-RU" sz="1000" dirty="0"/>
              <a:t>В </a:t>
            </a:r>
            <a:r>
              <a:rPr lang="ru-RU" altLang="ru-RU" sz="1000" dirty="0" err="1"/>
              <a:t>рискограмме</a:t>
            </a:r>
            <a:r>
              <a:rPr lang="ru-RU" altLang="ru-RU" sz="1000" dirty="0"/>
              <a:t> используется принцип светофора: зеленая цветовая гамма - риски имеющие наименьший вес, желтая цветовая гамма - риски требующие внимания как потенциально опасные, красная цветовая гамма - критически опасные деловые риски, требующие срочных мер по их минимизации.</a:t>
            </a:r>
          </a:p>
          <a:p>
            <a:r>
              <a:rPr lang="ru-RU" altLang="ru-RU" sz="1000" dirty="0" err="1"/>
              <a:t>Рискограмма</a:t>
            </a:r>
            <a:r>
              <a:rPr lang="ru-RU" altLang="ru-RU" sz="1000" dirty="0"/>
              <a:t> позволяет оценить в динамике защищенность объекта. Увеличение красных зон означает повышение значений рисков, то есть снижение безопасности предприятия.</a:t>
            </a:r>
          </a:p>
          <a:p>
            <a:r>
              <a:rPr lang="ru-RU" altLang="ru-RU" sz="1000" dirty="0"/>
              <a:t>Колонка выделенная знаком "*" отражает напряженность объекта на дату построения отчета.</a:t>
            </a:r>
          </a:p>
        </p:txBody>
      </p:sp>
    </p:spTree>
    <p:extLst>
      <p:ext uri="{BB962C8B-B14F-4D97-AF65-F5344CB8AC3E}">
        <p14:creationId xmlns:p14="http://schemas.microsoft.com/office/powerpoint/2010/main" val="286787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13420" y="1340768"/>
            <a:ext cx="2917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Отчеты: Владельцы рисков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258888" y="1628775"/>
          <a:ext cx="6192837" cy="404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Image" r:id="rId5" imgW="11923810" imgH="7796825" progId="Photoshop.Image.7">
                  <p:embed/>
                </p:oleObj>
              </mc:Choice>
              <mc:Fallback>
                <p:oleObj name="Image" r:id="rId5" imgW="11923810" imgH="7796825" progId="Photoshop.Image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628775"/>
                        <a:ext cx="6192837" cy="404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8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1187450" y="1989138"/>
          <a:ext cx="7138988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Image" r:id="rId5" imgW="11809524" imgH="5777778" progId="Photoshop.Image.7">
                  <p:embed/>
                </p:oleObj>
              </mc:Choice>
              <mc:Fallback>
                <p:oleObj name="Image" r:id="rId5" imgW="11809524" imgH="5777778" progId="Photoshop.Image.7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89138"/>
                        <a:ext cx="7138988" cy="349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37394" y="1340768"/>
            <a:ext cx="3669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/>
              <a:t>Планирование и бюджетирование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8678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97" descr="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8" descr="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00"/>
          <p:cNvSpPr txBox="1">
            <a:spLocks noChangeArrowheads="1"/>
          </p:cNvSpPr>
          <p:nvPr/>
        </p:nvSpPr>
        <p:spPr bwMode="auto">
          <a:xfrm>
            <a:off x="684213" y="1484313"/>
            <a:ext cx="7832725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/>
              <a:t>Контакты</a:t>
            </a:r>
          </a:p>
          <a:p>
            <a:pPr algn="r" eaLnBrk="1" hangingPunct="1"/>
            <a:endParaRPr lang="ru-RU" altLang="ru-RU"/>
          </a:p>
          <a:p>
            <a:pPr eaLnBrk="1" hangingPunct="1"/>
            <a:r>
              <a:rPr lang="ru-RU" altLang="ru-RU" b="1"/>
              <a:t>Ромачев Роман Владимирович</a:t>
            </a:r>
          </a:p>
          <a:p>
            <a:pPr eaLnBrk="1" hangingPunct="1"/>
            <a:r>
              <a:rPr lang="ru-RU" altLang="ru-RU"/>
              <a:t>Генеральный директор</a:t>
            </a:r>
            <a:r>
              <a:rPr lang="en-US" altLang="ru-RU"/>
              <a:t> </a:t>
            </a:r>
            <a:r>
              <a:rPr lang="ru-RU" altLang="ru-RU"/>
              <a:t>«Р-Техно»</a:t>
            </a:r>
          </a:p>
          <a:p>
            <a:pPr eaLnBrk="1" hangingPunct="1"/>
            <a:r>
              <a:rPr lang="ru-RU" altLang="ru-RU"/>
              <a:t>Моб.: +7 (903) 213-02-87</a:t>
            </a:r>
          </a:p>
          <a:p>
            <a:pPr eaLnBrk="1" hangingPunct="1"/>
            <a:r>
              <a:rPr lang="en-US" altLang="ru-RU"/>
              <a:t>E-mail: roman [at] romachev [dot] ru</a:t>
            </a:r>
          </a:p>
        </p:txBody>
      </p:sp>
    </p:spTree>
    <p:extLst>
      <p:ext uri="{BB962C8B-B14F-4D97-AF65-F5344CB8AC3E}">
        <p14:creationId xmlns:p14="http://schemas.microsoft.com/office/powerpoint/2010/main" val="2867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43864" y="1844824"/>
            <a:ext cx="420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«Близорукость» предпринимателей не позволяет им видеть свои риски, когда речь идет о прибыли</a:t>
            </a:r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827584" y="1844824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27584" y="5157192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547664" y="2636912"/>
            <a:ext cx="2592288" cy="2520280"/>
          </a:xfrm>
          <a:prstGeom prst="straightConnector1">
            <a:avLst/>
          </a:prstGeom>
          <a:ln>
            <a:headEnd type="oval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592" y="1844824"/>
            <a:ext cx="6912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прибыль</a:t>
            </a:r>
            <a:endParaRPr lang="ru-RU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4283968" y="5232934"/>
            <a:ext cx="447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/>
              <a:t>риск</a:t>
            </a:r>
            <a:endParaRPr lang="ru-RU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4693104"/>
            <a:ext cx="3179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Как только вы зарегистрировали компанию, у вас появляются риски</a:t>
            </a:r>
          </a:p>
          <a:p>
            <a:r>
              <a:rPr lang="ru-RU" sz="800" dirty="0" smtClean="0"/>
              <a:t>Даже если вы ничего не делаете!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962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1095" y="1578272"/>
            <a:ext cx="78009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Управляющие рисками, кто они?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dirty="0" smtClean="0"/>
              <a:t>Служба безопасности</a:t>
            </a:r>
          </a:p>
          <a:p>
            <a:pPr algn="ctr"/>
            <a:r>
              <a:rPr lang="ru-RU" sz="2400" dirty="0" smtClean="0"/>
              <a:t>Подразделения </a:t>
            </a:r>
            <a:r>
              <a:rPr lang="ru-RU" sz="2400" dirty="0"/>
              <a:t>Б</a:t>
            </a:r>
            <a:r>
              <a:rPr lang="ru-RU" sz="2400" dirty="0" smtClean="0"/>
              <a:t>Р/ИА-отделы</a:t>
            </a:r>
          </a:p>
          <a:p>
            <a:pPr algn="ctr"/>
            <a:r>
              <a:rPr lang="ru-RU" sz="2400" dirty="0" smtClean="0"/>
              <a:t>Подразделения внутреннего контроля и аудита</a:t>
            </a:r>
          </a:p>
          <a:p>
            <a:pPr algn="ctr"/>
            <a:r>
              <a:rPr lang="ru-RU" sz="2400" dirty="0" err="1" smtClean="0"/>
              <a:t>Комплаенс</a:t>
            </a:r>
            <a:r>
              <a:rPr lang="ru-RU" sz="2400" dirty="0" smtClean="0"/>
              <a:t>-отделы</a:t>
            </a:r>
          </a:p>
          <a:p>
            <a:pPr algn="ctr"/>
            <a:r>
              <a:rPr lang="ru-RU" sz="2400" dirty="0" smtClean="0"/>
              <a:t>Кредитные и страховые менеджеры</a:t>
            </a:r>
          </a:p>
          <a:p>
            <a:pPr algn="ctr"/>
            <a:r>
              <a:rPr lang="ru-RU" sz="2400" dirty="0" smtClean="0"/>
              <a:t>Юридический отдел</a:t>
            </a:r>
          </a:p>
          <a:p>
            <a:pPr algn="ctr"/>
            <a:r>
              <a:rPr lang="ru-RU" sz="2400" dirty="0" smtClean="0"/>
              <a:t>Сотрудники отдела Промышленной безопасности</a:t>
            </a:r>
          </a:p>
          <a:p>
            <a:pPr algn="ctr"/>
            <a:r>
              <a:rPr lang="ru-RU" sz="2400" dirty="0"/>
              <a:t>Риск-менеджеры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25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604387"/>
            <a:ext cx="780095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Общие (операционные) риски для</a:t>
            </a:r>
            <a:r>
              <a:rPr lang="en-US" sz="2400" b="1" dirty="0" smtClean="0"/>
              <a:t> </a:t>
            </a:r>
            <a:r>
              <a:rPr lang="ru-RU" sz="2400" b="1" dirty="0" smtClean="0"/>
              <a:t>управления СБ</a:t>
            </a:r>
            <a:r>
              <a:rPr lang="en-US" sz="2400" b="1" dirty="0"/>
              <a:t>:</a:t>
            </a:r>
            <a:endParaRPr lang="ru-RU" sz="2400" b="1" dirty="0" smtClean="0"/>
          </a:p>
          <a:p>
            <a:pPr algn="ctr"/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криминальные риски - грабеж, террористический акт, рэкет, рейдерский захват;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кадровые риски – мошенничество персонала, саботаж, диверсия, алкоголизм;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/>
              <a:t>репутационные</a:t>
            </a:r>
            <a:r>
              <a:rPr lang="ru-RU" sz="1400" dirty="0"/>
              <a:t> риски - распространение компромата, лжи, клеветы;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административные и налоговые риски - бюрократия, коррупция, налоговые претензии, штрафы;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риски недобросовестной конкуренции – промышленный шпионаж, плагиат;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социальные и политические риски - забастовки, эпидемии, изменение политического строя, национализация;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техногенные и экологические риски - аварии, взрывы, наводнение, землетрясение;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риски информационной безопасности - хакерская атака, вирусная атака;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юридические риски - претензии клиентов, поставщиков и партнеров</a:t>
            </a:r>
            <a:r>
              <a:rPr lang="ru-RU" sz="14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проектные </a:t>
            </a:r>
            <a:r>
              <a:rPr lang="ru-RU" sz="1400" dirty="0"/>
              <a:t>и инвестиционные </a:t>
            </a:r>
            <a:r>
              <a:rPr lang="ru-RU" sz="1400" dirty="0" smtClean="0"/>
              <a:t>риски,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Гео-политические, </a:t>
            </a:r>
            <a:r>
              <a:rPr lang="ru-RU" sz="1400" dirty="0" err="1" smtClean="0"/>
              <a:t>санкционные</a:t>
            </a:r>
            <a:r>
              <a:rPr lang="ru-RU" sz="1400" dirty="0" smtClean="0"/>
              <a:t> риски и т.п.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0777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1844824"/>
            <a:ext cx="82811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Проблемы управления рисками</a:t>
            </a:r>
          </a:p>
          <a:p>
            <a:pPr algn="ctr"/>
            <a:endParaRPr lang="ru-RU" sz="2400" b="1" dirty="0"/>
          </a:p>
          <a:p>
            <a:pPr marL="457200" indent="-457200">
              <a:buAutoNum type="arabicPeriod"/>
            </a:pPr>
            <a:r>
              <a:rPr lang="ru-RU" sz="2400" dirty="0" smtClean="0"/>
              <a:t>Ситуационный – не комплексный подход к управлению рисками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algn="ctr"/>
            <a:r>
              <a:rPr lang="ru-RU" sz="2400" dirty="0" smtClean="0"/>
              <a:t>Есть проблема </a:t>
            </a:r>
            <a:r>
              <a:rPr lang="ru-RU" sz="2400" dirty="0" smtClean="0">
                <a:sym typeface="Wingdings" panose="05000000000000000000" pitchFamily="2" charset="2"/>
              </a:rPr>
              <a:t> Есть решения</a:t>
            </a:r>
          </a:p>
          <a:p>
            <a:pPr algn="ctr"/>
            <a:endParaRPr lang="ru-RU" sz="2400" dirty="0">
              <a:sym typeface="Wingdings" panose="05000000000000000000" pitchFamily="2" charset="2"/>
            </a:endParaRPr>
          </a:p>
          <a:p>
            <a:pPr algn="ctr"/>
            <a:r>
              <a:rPr lang="ru-RU" sz="2400" dirty="0" smtClean="0">
                <a:sym typeface="Wingdings" panose="05000000000000000000" pitchFamily="2" charset="2"/>
              </a:rPr>
              <a:t>Не риск-менеджер а </a:t>
            </a:r>
            <a:r>
              <a:rPr lang="ru-RU" sz="2400" dirty="0" err="1" smtClean="0">
                <a:sym typeface="Wingdings" panose="05000000000000000000" pitchFamily="2" charset="2"/>
              </a:rPr>
              <a:t>траблшутер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00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1844824"/>
            <a:ext cx="8281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Проблемы управления рисками</a:t>
            </a:r>
          </a:p>
          <a:p>
            <a:pPr algn="ctr"/>
            <a:endParaRPr lang="ru-RU" sz="2400" b="1" dirty="0"/>
          </a:p>
          <a:p>
            <a:pPr marL="457200" indent="-457200">
              <a:buFont typeface="+mj-lt"/>
              <a:buAutoNum type="arabicPeriod" startAt="2"/>
            </a:pPr>
            <a:r>
              <a:rPr lang="ru-RU" sz="2400" dirty="0" smtClean="0"/>
              <a:t>Не понимание ЛПР деятельности РМ/СБ</a:t>
            </a:r>
          </a:p>
          <a:p>
            <a:pPr marL="457200" indent="-457200">
              <a:buAutoNum type="arabicPeriod" startAt="2"/>
            </a:pPr>
            <a:endParaRPr lang="ru-RU" sz="2400" dirty="0"/>
          </a:p>
          <a:p>
            <a:pPr algn="ctr"/>
            <a:r>
              <a:rPr lang="ru-RU" sz="2400" dirty="0" smtClean="0"/>
              <a:t>Закрытость деятельности РМ/СБ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00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6084887" cy="113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08650"/>
            <a:ext cx="6516687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47773" y="5757862"/>
            <a:ext cx="4248472" cy="911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289" y="1844824"/>
            <a:ext cx="7800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Проблемы управления рисками</a:t>
            </a:r>
          </a:p>
          <a:p>
            <a:pPr algn="ctr"/>
            <a:endParaRPr lang="ru-RU" sz="2400" b="1" dirty="0"/>
          </a:p>
          <a:p>
            <a:pPr marL="457200" indent="-457200">
              <a:buFont typeface="+mj-lt"/>
              <a:buAutoNum type="arabicPeriod" startAt="3"/>
            </a:pPr>
            <a:r>
              <a:rPr lang="ru-RU" sz="2400" dirty="0" smtClean="0"/>
              <a:t>Бюджетирование</a:t>
            </a:r>
          </a:p>
          <a:p>
            <a:pPr marL="457200" indent="-457200">
              <a:buAutoNum type="arabicPeriod" startAt="3"/>
            </a:pPr>
            <a:endParaRPr lang="ru-RU" sz="2400" dirty="0"/>
          </a:p>
          <a:p>
            <a:pPr algn="ctr"/>
            <a:r>
              <a:rPr lang="ru-RU" sz="2400" dirty="0" smtClean="0"/>
              <a:t>Какой бюджет закладывать на РМ/СБ?</a:t>
            </a:r>
          </a:p>
          <a:p>
            <a:pPr algn="ctr"/>
            <a:r>
              <a:rPr lang="ru-RU" sz="2400" dirty="0" smtClean="0"/>
              <a:t>Сколько стоит минимизировать конкретный риск?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009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935</Words>
  <Application>Microsoft Office PowerPoint</Application>
  <PresentationFormat>Экран (4:3)</PresentationFormat>
  <Paragraphs>132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Wingdings</vt:lpstr>
      <vt:lpstr>Тема Office</vt:lpstr>
      <vt:lpstr>Visio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RRV</cp:lastModifiedBy>
  <cp:revision>44</cp:revision>
  <dcterms:created xsi:type="dcterms:W3CDTF">2017-02-05T14:26:04Z</dcterms:created>
  <dcterms:modified xsi:type="dcterms:W3CDTF">2020-06-08T18:36:58Z</dcterms:modified>
</cp:coreProperties>
</file>